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06" autoAdjust="0"/>
  </p:normalViewPr>
  <p:slideViewPr>
    <p:cSldViewPr>
      <p:cViewPr>
        <p:scale>
          <a:sx n="125" d="100"/>
          <a:sy n="125" d="100"/>
        </p:scale>
        <p:origin x="-121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5F85-F89E-40B0-BF85-0AEBF14A6C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12FE0-1623-4AD5-8590-66840579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12FE0-1623-4AD5-8590-66840579B04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C258-B764-4461-80AF-BC9EE2A1227A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3206-4B72-4ACB-A8F7-078057B83844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D975-934C-49BF-8760-73264222546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FAA-6D76-4655-8EE3-523AF5546A2D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350A-26EA-42F1-855E-B01DBF24FDB7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28FA-09C1-4226-9EAF-7103419F16E0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EBB0-CE89-476B-8604-0146A907350F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C758-48BE-4A3C-9566-C233DA7F2533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1F8F-A906-4A0D-9543-F1D2709FB5FB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D5CA-0CF8-4881-A43A-2339059E9739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F493-93EB-4116-B216-36E25A470083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6437-A258-4356-B5C8-C322C3D368A3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CF89-C79C-4056-8343-4F370954B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tiff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10.tiff"/><Relationship Id="rId10" Type="http://schemas.openxmlformats.org/officeDocument/2006/relationships/slide" Target="slide7.xml"/><Relationship Id="rId4" Type="http://schemas.openxmlformats.org/officeDocument/2006/relationships/image" Target="../media/image9.tiff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tiff"/><Relationship Id="rId7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tiff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tiff"/><Relationship Id="rId10" Type="http://schemas.openxmlformats.org/officeDocument/2006/relationships/slide" Target="slide2.xml"/><Relationship Id="rId4" Type="http://schemas.openxmlformats.org/officeDocument/2006/relationships/image" Target="../media/image9.tiff"/><Relationship Id="rId9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9.tiff"/><Relationship Id="rId10" Type="http://schemas.openxmlformats.org/officeDocument/2006/relationships/image" Target="../media/image20.tiff"/><Relationship Id="rId4" Type="http://schemas.openxmlformats.org/officeDocument/2006/relationships/image" Target="../media/image4.tiff"/><Relationship Id="rId9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60" y="0"/>
            <a:ext cx="9286908" cy="73183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для презентации\таблетки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4" y="2000240"/>
            <a:ext cx="9009226" cy="4569135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1866472" cy="363064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52" y="6572272"/>
            <a:ext cx="4500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MagistralBlackC" pitchFamily="82" charset="0"/>
              </a:rPr>
              <a:t>№ регистрации продукции </a:t>
            </a:r>
            <a:r>
              <a:rPr lang="en-US" sz="1000" dirty="0" smtClean="0">
                <a:latin typeface="MagistralBlackC" pitchFamily="82" charset="0"/>
              </a:rPr>
              <a:t>RU.77.99.27.002.</a:t>
            </a:r>
            <a:r>
              <a:rPr lang="ru-RU" sz="1000" dirty="0" smtClean="0">
                <a:latin typeface="MagistralBlackC" pitchFamily="82" charset="0"/>
              </a:rPr>
              <a:t>Е.004216.02.12</a:t>
            </a:r>
            <a:endParaRPr lang="ru-RU" sz="1000" dirty="0">
              <a:latin typeface="MagistralBlackC" pitchFamily="82" charset="0"/>
            </a:endParaRPr>
          </a:p>
        </p:txBody>
      </p:sp>
      <p:pic>
        <p:nvPicPr>
          <p:cNvPr id="1031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3810" y="2428868"/>
            <a:ext cx="5319168" cy="1825397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esktop\для презентации\МАССА_НЕТТО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8144" y="4429132"/>
            <a:ext cx="2730500" cy="390525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для презентации\таблетированное2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2788" y="5500702"/>
            <a:ext cx="4621213" cy="420688"/>
          </a:xfrm>
          <a:prstGeom prst="rect">
            <a:avLst/>
          </a:prstGeom>
          <a:noFill/>
        </p:spPr>
      </p:pic>
      <p:pic>
        <p:nvPicPr>
          <p:cNvPr id="1028" name="Picture 4" descr="F:\ПРОЕКТЫ\Роор\ПРЕЗЕНТАЦИЯ\материалы\ДЗ_3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35940" y="1359018"/>
            <a:ext cx="4714908" cy="78409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pic>
        <p:nvPicPr>
          <p:cNvPr id="1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grpSp>
        <p:nvGrpSpPr>
          <p:cNvPr id="66" name="Группа 65"/>
          <p:cNvGrpSpPr/>
          <p:nvPr/>
        </p:nvGrpSpPr>
        <p:grpSpPr>
          <a:xfrm>
            <a:off x="642910" y="1319397"/>
            <a:ext cx="8072494" cy="4467057"/>
            <a:chOff x="642910" y="1319397"/>
            <a:chExt cx="8072494" cy="4467057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714348" y="1571612"/>
              <a:ext cx="265473" cy="4071966"/>
              <a:chOff x="714348" y="1571612"/>
              <a:chExt cx="265473" cy="4071966"/>
            </a:xfrm>
          </p:grpSpPr>
          <p:pic>
            <p:nvPicPr>
              <p:cNvPr id="58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1571612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2143116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2714620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3214686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2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3786190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4286256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4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4857760"/>
                <a:ext cx="265473" cy="214314"/>
              </a:xfrm>
              <a:prstGeom prst="rect">
                <a:avLst/>
              </a:prstGeom>
              <a:noFill/>
            </p:spPr>
          </p:pic>
          <p:pic>
            <p:nvPicPr>
              <p:cNvPr id="65" name="Picture 3" descr="F:\ПРОЕКТЫ\Роор\ПРЕЗЕНТАЦИЯ\материалы\таблетка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348" y="5429264"/>
                <a:ext cx="265473" cy="214314"/>
              </a:xfrm>
              <a:prstGeom prst="rect">
                <a:avLst/>
              </a:prstGeom>
              <a:noFill/>
            </p:spPr>
          </p:pic>
        </p:grpSp>
        <p:sp>
          <p:nvSpPr>
            <p:cNvPr id="36" name="Прямоугольник 35"/>
            <p:cNvSpPr/>
            <p:nvPr/>
          </p:nvSpPr>
          <p:spPr>
            <a:xfrm>
              <a:off x="1000100" y="1319397"/>
              <a:ext cx="7715304" cy="446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ОПИСАНИЕ  СРЕДСТВА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ПОКАЗАТЕЛИ КАЧЕСТВА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АКТИВНОСТЬ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НАЗНАЧЕНИЕ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ОБЛАСТЬ ПРИМЕНЕНИЯ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УПАКОВКА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РЕГИСТРАЦИОННЫЕ И КАЧЕСТВЕННЫЕ ДОКУМЕНТЫ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ru-RU" sz="2400" b="1" dirty="0" smtClean="0">
                  <a:latin typeface="+mj-lt"/>
                  <a:cs typeface="Arial" pitchFamily="34" charset="0"/>
                </a:rPr>
                <a:t>КОНТАКТНАЯ ИНФОРМАЦИЯ</a:t>
              </a:r>
              <a:endParaRPr lang="ru-RU" sz="2400" b="1" dirty="0">
                <a:latin typeface="+mj-lt"/>
              </a:endParaRPr>
            </a:p>
          </p:txBody>
        </p:sp>
        <p:sp>
          <p:nvSpPr>
            <p:cNvPr id="46" name="Управляющая кнопка: далее 45">
              <a:hlinkClick r:id="rId6" action="ppaction://hlinksldjump" highlightClick="1"/>
            </p:cNvPr>
            <p:cNvSpPr/>
            <p:nvPr/>
          </p:nvSpPr>
          <p:spPr>
            <a:xfrm>
              <a:off x="642910" y="1500174"/>
              <a:ext cx="4143404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Управляющая кнопка: далее 47">
              <a:hlinkClick r:id="rId7" action="ppaction://hlinksldjump" highlightClick="1"/>
            </p:cNvPr>
            <p:cNvSpPr/>
            <p:nvPr/>
          </p:nvSpPr>
          <p:spPr>
            <a:xfrm>
              <a:off x="642910" y="2068868"/>
              <a:ext cx="4214842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Управляющая кнопка: далее 48">
              <a:hlinkClick r:id="rId8" action="ppaction://hlinksldjump" highlightClick="1"/>
            </p:cNvPr>
            <p:cNvSpPr/>
            <p:nvPr/>
          </p:nvSpPr>
          <p:spPr>
            <a:xfrm>
              <a:off x="642910" y="2640372"/>
              <a:ext cx="2643206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Управляющая кнопка: далее 49">
              <a:hlinkClick r:id="rId8" action="ppaction://hlinksldjump" highlightClick="1"/>
            </p:cNvPr>
            <p:cNvSpPr/>
            <p:nvPr/>
          </p:nvSpPr>
          <p:spPr>
            <a:xfrm>
              <a:off x="642910" y="3143248"/>
              <a:ext cx="2714644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Управляющая кнопка: далее 50">
              <a:hlinkClick r:id="rId9" action="ppaction://hlinksldjump" highlightClick="1"/>
            </p:cNvPr>
            <p:cNvSpPr/>
            <p:nvPr/>
          </p:nvSpPr>
          <p:spPr>
            <a:xfrm>
              <a:off x="642910" y="3711942"/>
              <a:ext cx="4357718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Управляющая кнопка: далее 51">
              <a:hlinkClick r:id="rId10" action="ppaction://hlinksldjump" highlightClick="1"/>
            </p:cNvPr>
            <p:cNvSpPr/>
            <p:nvPr/>
          </p:nvSpPr>
          <p:spPr>
            <a:xfrm>
              <a:off x="642910" y="4283446"/>
              <a:ext cx="2143140" cy="360000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Управляющая кнопка: далее 52">
              <a:hlinkClick r:id="rId11" action="ppaction://hlinksldjump" highlightClick="1"/>
            </p:cNvPr>
            <p:cNvSpPr/>
            <p:nvPr/>
          </p:nvSpPr>
          <p:spPr>
            <a:xfrm>
              <a:off x="642910" y="4786322"/>
              <a:ext cx="7715304" cy="428628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Управляющая кнопка: далее 53">
              <a:hlinkClick r:id="rId12" action="ppaction://hlinksldjump" highlightClick="1"/>
            </p:cNvPr>
            <p:cNvSpPr/>
            <p:nvPr/>
          </p:nvSpPr>
          <p:spPr>
            <a:xfrm>
              <a:off x="642910" y="5286388"/>
              <a:ext cx="5572164" cy="500066"/>
            </a:xfrm>
            <a:prstGeom prst="actionButtonForwardNex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1079732"/>
            <a:ext cx="5572164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ОПИСАНИЕ </a:t>
            </a:r>
          </a:p>
          <a:p>
            <a:pPr algn="just">
              <a:spcBef>
                <a:spcPct val="0"/>
              </a:spcBef>
            </a:pP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Таблетки белого цвета с характерным запахом хлора, обладающая наряду с дезинфекционным действием также моющими свойствами.</a:t>
            </a:r>
          </a:p>
          <a:p>
            <a:pPr algn="just">
              <a:spcBef>
                <a:spcPct val="0"/>
              </a:spcBef>
            </a:pP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Вес таблетки - 5,0 гр. Срок годности – 3 года.</a:t>
            </a:r>
          </a:p>
          <a:p>
            <a:pPr algn="just">
              <a:spcBef>
                <a:spcPct val="0"/>
              </a:spcBef>
            </a:pP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Срок годности рабочего раствора – 1 сутки.</a:t>
            </a:r>
          </a:p>
          <a:p>
            <a:pPr algn="just">
              <a:spcBef>
                <a:spcPct val="0"/>
              </a:spcBef>
            </a:pP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По потребительским свойствам </a:t>
            </a:r>
            <a:r>
              <a:rPr lang="ru-RU" sz="1730" b="1" dirty="0" smtClean="0">
                <a:latin typeface="+mj-lt"/>
                <a:cs typeface="Arial" pitchFamily="34" charset="0"/>
              </a:rPr>
              <a:t>дезинфицирующие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средство «ДП-2Т Улучшенный» является улучшенным аналогом дезинфицирующего средства «ДП-2Т» производства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ОАО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«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Алтайхимпром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»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имени                      Г.С.</a:t>
            </a:r>
            <a:r>
              <a:rPr lang="ru-RU" sz="90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Верещагина. При производстве продукта используется только  высококачественное сырье, производство</a:t>
            </a:r>
            <a:r>
              <a:rPr lang="ru-RU" sz="80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оснащено</a:t>
            </a:r>
            <a:r>
              <a:rPr lang="ru-RU" sz="80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современным технологическим оборудованием и современным оборудованием контроля качества готового продукта.</a:t>
            </a:r>
          </a:p>
          <a:p>
            <a:pPr algn="just">
              <a:spcBef>
                <a:spcPct val="0"/>
              </a:spcBef>
            </a:pP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Состав: активное вещество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трихлоризоциануровая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кислота (40%) и вспомогательные компоненты.</a:t>
            </a:r>
          </a:p>
        </p:txBody>
      </p:sp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13-11-2012_15-40-23\5.JPG"/>
          <p:cNvPicPr>
            <a:picLocks noChangeAspect="1" noChangeArrowheads="1"/>
          </p:cNvPicPr>
          <p:nvPr/>
        </p:nvPicPr>
        <p:blipFill>
          <a:blip r:embed="rId5" cstate="print"/>
          <a:srcRect t="18898"/>
          <a:stretch>
            <a:fillRect/>
          </a:stretch>
        </p:blipFill>
        <p:spPr bwMode="auto">
          <a:xfrm>
            <a:off x="500034" y="1071546"/>
            <a:ext cx="2571768" cy="156432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152400">
            <a:extrusionClr>
              <a:schemeClr val="tx1"/>
            </a:extrusionClr>
          </a:sp3d>
        </p:spPr>
      </p:pic>
      <p:pic>
        <p:nvPicPr>
          <p:cNvPr id="1028" name="Picture 4" descr="C:\Users\Администратор\Desktop\13-11-2012_15-40-23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3643314"/>
            <a:ext cx="2571768" cy="1928826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14" name="TextBox 13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12" name="Управляющая кнопка: в конец 11">
              <a:hlinkClick r:id="rId8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924152"/>
            <a:ext cx="8501122" cy="90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ПОКАЗАТЕЛИ КАЧЕСТВА </a:t>
            </a:r>
          </a:p>
          <a:p>
            <a:pPr algn="ctr">
              <a:spcBef>
                <a:spcPct val="0"/>
              </a:spcBef>
            </a:pP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ДЕЗИНФИЦИРУЮЩЕГО СРЕДСТВА «ДП-2Т УЛУЧШЕННЫЙ»</a:t>
            </a:r>
          </a:p>
          <a:p>
            <a:pPr algn="ctr"/>
            <a:r>
              <a:rPr lang="ru-RU" dirty="0" smtClean="0">
                <a:latin typeface="+mj-lt"/>
              </a:rPr>
              <a:t> </a:t>
            </a:r>
          </a:p>
        </p:txBody>
      </p:sp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5" y="1500174"/>
          <a:ext cx="8358247" cy="4805870"/>
        </p:xfrm>
        <a:graphic>
          <a:graphicData uri="http://schemas.openxmlformats.org/drawingml/2006/table">
            <a:tbl>
              <a:tblPr/>
              <a:tblGrid>
                <a:gridCol w="466484"/>
                <a:gridCol w="3319731"/>
                <a:gridCol w="4572032"/>
              </a:tblGrid>
              <a:tr h="54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п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/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п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Норма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1.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Внешний вид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таблетки белого цвета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2.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Запах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хлорный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3.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Средняя масса одной таблетки, гр.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4,75 – 5,25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4.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Массовая доля активного хлора,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32 – 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5.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Масса активного хлора в одной таблетке, гр.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1,50 – 1,92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6.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Приготовление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рабочего раствора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средство растворяется в воде,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рабочие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растворы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без осадка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, наличие незначительного количества пены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на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поверхности рабочего раствора.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7.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Время приготовления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рабочего раствора,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itchFamily="34" charset="0"/>
                        </a:rPr>
                        <a:t>не более 60 минут (саморастворение). Для ускорения приготовления рабочего раствора рекомендуется перемешивание.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20" name="TextBox 19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21" name="Управляющая кнопка: в конец 20">
              <a:hlinkClick r:id="rId6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1064441"/>
            <a:ext cx="8501122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30" b="1" dirty="0" smtClean="0">
                <a:latin typeface="+mj-lt"/>
              </a:rPr>
              <a:t>      </a:t>
            </a:r>
            <a:r>
              <a:rPr lang="en-US" sz="1730" b="1" dirty="0" smtClean="0">
                <a:latin typeface="+mj-lt"/>
              </a:rPr>
              <a:t>    </a:t>
            </a:r>
            <a:r>
              <a:rPr lang="ru-RU" sz="1730" b="1" dirty="0" smtClean="0">
                <a:latin typeface="+mj-lt"/>
              </a:rPr>
              <a:t> </a:t>
            </a: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АКТИВНОСТЬ:</a:t>
            </a:r>
            <a:r>
              <a:rPr lang="en-US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обладает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антимикробной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активностью в отношении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грамотрицательных и грамположительных бактерий (включая возбудителей туберкулеза, внутрибольничных инфекций), вирусов (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Коксаки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ЕСНО, полиомиелита, гепатитов А, В, С и др., ВИЧ, гриппа, в т.ч. гриппа А Н5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NI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Н1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N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1, герпеса, аденовирусов и др.), грибов рода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Кандида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дерматофитов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а также дезодорирующим действием.</a:t>
            </a:r>
          </a:p>
          <a:p>
            <a:pPr algn="just"/>
            <a:r>
              <a:rPr lang="ru-RU" sz="1730" b="1" dirty="0" smtClean="0"/>
              <a:t> </a:t>
            </a:r>
            <a:r>
              <a:rPr lang="en-US" sz="1730" b="1" dirty="0" smtClean="0"/>
              <a:t>         </a:t>
            </a: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НАЗНАЧЕНИЕ: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дезинфекция поверхностей в помещениях, жесткой мебели, поверхностей приборов, аппаратов, санитарно-технического оборудования, резиновых и пропиленовых ковриков, белья, посуды столовой, лабораторной, аптечной, предметов для мытья посуды, игрушек, предметов ухода за больными, средств личной гигиены, обуви из полимерных материалов, уборочного инвентаря, медицинских отходов классов Б и В (перевязочный материал, ватно-марлевые тампоны, белье, спецодежда персонала, посуда столовая и лабораторная  однократного использования,  изделия медицинского назначения однократного применения, выделения - кровь, моча, мокрота, рвотные массы, фекалии, остатки пищи), емкостей из-под выделений, изделий медицинского назначения, инструментов (косметических, парикмахерских), мусоросборников,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мусорокамер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мусоровозов и мусороуборочного оборудования; дезинфекция санитарного транспорта, транспорта для перевозки пищевых продуктов, общественного транспорта; проведение генеральных уборок.</a:t>
            </a:r>
            <a:endParaRPr lang="ru-RU" sz="1730" b="1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2945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18" name="TextBox 17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19" name="Управляющая кнопка: в конец 18">
              <a:hlinkClick r:id="rId6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928670"/>
            <a:ext cx="8501122" cy="542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Impact" pitchFamily="34" charset="0"/>
              </a:rPr>
              <a:t>            </a:t>
            </a: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ОБЛАСТЬ ПРИМЕНЕНИЯ: 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лечебно-профилактические учреждения, включая акушерские стационары (кроме отделений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неонатологии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), клинические, микробиологические, диагностические и другие лаборатории, процедурные кабинеты, пункты и станции переливания и забора крови, инфекционные очаги, коммунальные объекты (гостиницы, общежития, парикмахерские,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СПА-салоны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салоны красоты, солярии, бани, прачечные, общественные туалеты и др.), учреждения культуры, отдыха, спорта (кинотеатры, офисы, спортивные и культурно-оздоровительные комплексы, бассейны и др.), предприятия продовольственной торговли и общественного питания (рестораны, кафе, столовые, закусочные, бары, пищеблоки), продовольственные и промышленные рынки, пенитенциарные, военные  учреждения, казармы,  учреждения социального обеспечения  (дома престарелых), аптеки, государственные унитарные предприятия, предприятия фармацевтической и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биотехнологической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промышленности по производству нестерильных лекарственных средств в помещениях классов чистоты С и </a:t>
            </a:r>
            <a:r>
              <a:rPr lang="en-US" sz="1730" b="1" dirty="0" smtClean="0">
                <a:latin typeface="+mj-lt"/>
                <a:ea typeface="+mj-ea"/>
                <a:cs typeface="Arial" pitchFamily="34" charset="0"/>
              </a:rPr>
              <a:t>D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;  при проведении заключительной дезинфекции в детских дошкольных и подростковых учреждениях (детские сады, школы, гимназии, лицеи, школы-интернаты общего типа и специальные, учреждения дополнительного образования, учреждения для детей-сирот – дома ребенка, детские дома, средние учебные заведения - профессионально-технические училища и др., детские оздоровительные учреждения, учреждения отдыха, высшие учебные заведения.</a:t>
            </a:r>
            <a:endParaRPr lang="ru-RU" sz="1730" b="1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18" name="TextBox 17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19" name="Управляющая кнопка: в конец 18">
              <a:hlinkClick r:id="rId6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1142984"/>
            <a:ext cx="8501122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30" dirty="0" smtClean="0">
                <a:latin typeface="+mj-lt"/>
              </a:rPr>
              <a:t>        </a:t>
            </a: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ПОТРЕБИТЕЛЬСКАЯ УПАКОВКА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- полимерная банка объемом 1,25 л. </a:t>
            </a:r>
          </a:p>
          <a:p>
            <a:pPr algn="just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   Масса нетто 1000 гр.</a:t>
            </a:r>
          </a:p>
          <a:p>
            <a:pPr algn="just"/>
            <a:endParaRPr lang="ru-RU" sz="1730" b="1" dirty="0" smtClean="0">
              <a:latin typeface="+mj-lt"/>
              <a:ea typeface="+mj-ea"/>
              <a:cs typeface="Arial" pitchFamily="34" charset="0"/>
            </a:endParaRPr>
          </a:p>
          <a:p>
            <a:pPr algn="just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   </a:t>
            </a:r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ТРАНСПОРТНАЯ УПАКОВКА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-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четырехклапанныйящик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из гофрированного картона, масса нетто 12 килограмм, вложение: тарная этикетка, инструкция по применению дезинфицирующего средства.</a:t>
            </a:r>
          </a:p>
          <a:p>
            <a:pPr algn="just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 </a:t>
            </a:r>
          </a:p>
          <a:p>
            <a:pPr algn="just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       Транспортировка в оригинальных упаковках производителя в крытых транспортных средствах  в соответствии с правилами перевозки грузов, действующими на каждом виде транспорта и гарантирующими сохранность средства и тары при температуре от минус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40</a:t>
            </a:r>
            <a:r>
              <a:rPr lang="ru-RU" sz="1730" b="1" baseline="30000" dirty="0" smtClean="0">
                <a:latin typeface="+mj-lt"/>
                <a:ea typeface="+mj-ea"/>
                <a:cs typeface="Arial" pitchFamily="34" charset="0"/>
              </a:rPr>
              <a:t>0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до плюс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40</a:t>
            </a:r>
            <a:r>
              <a:rPr lang="ru-RU" sz="1730" b="1" baseline="30000" dirty="0" smtClean="0">
                <a:cs typeface="Arial" pitchFamily="34" charset="0"/>
              </a:rPr>
              <a:t>0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С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. </a:t>
            </a:r>
          </a:p>
          <a:p>
            <a:pPr algn="just"/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      </a:t>
            </a:r>
          </a:p>
          <a:p>
            <a:pPr algn="just"/>
            <a:r>
              <a:rPr lang="ru-RU" sz="173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        ХРАНЕНИЕ: 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в упаковке производителя при температуре от минус 25 0С до плюс 35 0 С, в сухом темном, прохладном помещении, вдали от источников тепла, избегая попадания прямых солнечных лучей, отдельно от горючих продуктов.</a:t>
            </a:r>
          </a:p>
          <a:p>
            <a:pPr algn="just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 </a:t>
            </a:r>
          </a:p>
          <a:p>
            <a:pPr algn="just"/>
            <a:endParaRPr lang="ru-RU" sz="1730" dirty="0" smtClean="0">
              <a:latin typeface="+mj-lt"/>
            </a:endParaRPr>
          </a:p>
          <a:p>
            <a:pPr algn="just"/>
            <a:r>
              <a:rPr lang="ru-RU" sz="1730" dirty="0" smtClean="0">
                <a:latin typeface="+mj-lt"/>
              </a:rPr>
              <a:t> </a:t>
            </a:r>
          </a:p>
          <a:p>
            <a:pPr algn="just"/>
            <a:r>
              <a:rPr lang="ru-RU" sz="1730" dirty="0" smtClean="0">
                <a:latin typeface="+mj-lt"/>
              </a:rPr>
              <a:t> </a:t>
            </a:r>
            <a:endParaRPr lang="ru-RU" sz="1730" dirty="0">
              <a:latin typeface="+mj-lt"/>
            </a:endParaRPr>
          </a:p>
        </p:txBody>
      </p:sp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2945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18" name="TextBox 17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19" name="Управляющая кнопка: в конец 18">
              <a:hlinkClick r:id="rId6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285720" y="1643050"/>
            <a:ext cx="8570654" cy="3643338"/>
            <a:chOff x="641494" y="1727591"/>
            <a:chExt cx="7861012" cy="3341673"/>
          </a:xfrm>
        </p:grpSpPr>
        <p:pic>
          <p:nvPicPr>
            <p:cNvPr id="1026" name="Picture 2" descr="C:\Users\Администратор\Desktop\13-11-2012_15-40-23\дп-2т свидетельство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494" y="1727591"/>
              <a:ext cx="2430308" cy="3341673"/>
            </a:xfrm>
            <a:prstGeom prst="rect">
              <a:avLst/>
            </a:prstGeom>
            <a:noFill/>
          </p:spPr>
        </p:pic>
        <p:pic>
          <p:nvPicPr>
            <p:cNvPr id="1027" name="Picture 3" descr="C:\Users\Администратор\Desktop\13-11-2012_15-40-23\дп-2т сертификат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2198" y="1727591"/>
              <a:ext cx="2430308" cy="3341673"/>
            </a:xfrm>
            <a:prstGeom prst="rect">
              <a:avLst/>
            </a:prstGeom>
            <a:noFill/>
          </p:spPr>
        </p:pic>
        <p:pic>
          <p:nvPicPr>
            <p:cNvPr id="1028" name="Picture 4" descr="C:\Users\Администратор\Desktop\13-11-2012_15-40-23\дп-2т декларация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6138" y="1727591"/>
              <a:ext cx="2430308" cy="3341673"/>
            </a:xfrm>
            <a:prstGeom prst="rect">
              <a:avLst/>
            </a:prstGeom>
            <a:noFill/>
          </p:spPr>
        </p:pic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Picture 2" descr="F:\ПРОЕКТЫ\Роор\ПРЕЗЕНТАЦИЯ\материалы\значки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913458"/>
            <a:ext cx="1216192" cy="301624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35" name="TextBox 34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36" name="Управляющая кнопка: в конец 35">
              <a:hlinkClick r:id="rId10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ЕКТЫ\Роор\ПРЕЗЕНТАЦИЯ\материалы\майл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357694"/>
            <a:ext cx="195882" cy="14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643182"/>
            <a:ext cx="8501122" cy="374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ПРОИЗВОДИТЕЛЬ: ООО «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Алтайхимия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»</a:t>
            </a:r>
          </a:p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Юридический адрес:</a:t>
            </a:r>
          </a:p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658837, Алтайский край, г. Яровое,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Предзаводская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 пл. 2</a:t>
            </a:r>
          </a:p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Адрес производства:</a:t>
            </a:r>
          </a:p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658837, Алтайский край, г. Яровое, </a:t>
            </a:r>
            <a:r>
              <a:rPr lang="ru-RU" sz="1730" b="1" dirty="0" err="1" smtClean="0">
                <a:latin typeface="+mj-lt"/>
                <a:ea typeface="+mj-ea"/>
                <a:cs typeface="Arial" pitchFamily="34" charset="0"/>
              </a:rPr>
              <a:t>Промзона</a:t>
            </a:r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, 18</a:t>
            </a:r>
          </a:p>
          <a:p>
            <a:pPr algn="ctr"/>
            <a:r>
              <a:rPr lang="ru-RU" sz="1730" b="1" dirty="0" smtClean="0">
                <a:latin typeface="+mj-lt"/>
                <a:ea typeface="+mj-ea"/>
                <a:cs typeface="Arial" pitchFamily="34" charset="0"/>
              </a:rPr>
              <a:t>Контакты:      /    (38568) 21870,      21884,    89059870262, </a:t>
            </a:r>
            <a:br>
              <a:rPr lang="ru-RU" sz="1730" b="1" dirty="0" smtClean="0">
                <a:latin typeface="+mj-lt"/>
                <a:ea typeface="+mj-ea"/>
                <a:cs typeface="Arial" pitchFamily="34" charset="0"/>
              </a:rPr>
            </a:br>
            <a:r>
              <a:rPr lang="ru-RU" sz="1730" b="1" dirty="0" smtClean="0">
                <a:latin typeface="+mj-lt"/>
                <a:cs typeface="Arial" pitchFamily="34" charset="0"/>
              </a:rPr>
              <a:t>: </a:t>
            </a:r>
            <a:r>
              <a:rPr lang="en-US" sz="1730" b="1" dirty="0" smtClean="0">
                <a:latin typeface="+mj-lt"/>
                <a:cs typeface="Arial" pitchFamily="34" charset="0"/>
              </a:rPr>
              <a:t>altaychemistry@yandex.ru</a:t>
            </a:r>
          </a:p>
          <a:p>
            <a:pPr algn="ctr"/>
            <a:r>
              <a:rPr lang="en-US" sz="173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www.altaychemistry.ru</a:t>
            </a:r>
            <a:endParaRPr lang="ru-RU" sz="1730" b="1" dirty="0" smtClean="0">
              <a:solidFill>
                <a:srgbClr val="7030A0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600" b="1" dirty="0" smtClean="0">
              <a:latin typeface="+mj-lt"/>
              <a:ea typeface="+mj-ea"/>
              <a:cs typeface="Arial" pitchFamily="34" charset="0"/>
            </a:endParaRPr>
          </a:p>
          <a:p>
            <a:pPr algn="ctr"/>
            <a:endParaRPr lang="ru-RU" sz="1600" b="1" dirty="0" smtClean="0">
              <a:latin typeface="+mj-lt"/>
              <a:ea typeface="+mj-ea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Свидетельство о государственной регистрации № </a:t>
            </a:r>
            <a:r>
              <a:rPr lang="en-US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RU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 77.99.27.002.Е.004216.02.12 от 28.02.2012 г. </a:t>
            </a:r>
          </a:p>
          <a:p>
            <a:pPr algn="ctr"/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Декларация о соответствии от 09.08.2012 г.</a:t>
            </a:r>
          </a:p>
          <a:p>
            <a:pPr algn="ctr"/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Сертификат соответствия № 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№ РОСС </a:t>
            </a:r>
            <a:r>
              <a:rPr lang="en-US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RU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.АЕ 88.Н01454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 от 09.08.2012г.</a:t>
            </a:r>
          </a:p>
          <a:p>
            <a:pPr algn="ctr"/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Инструкция № 1/11 по применению дезинфицирующего средства «ДП-2Т Улучшенный»</a:t>
            </a:r>
          </a:p>
          <a:p>
            <a:pPr algn="ctr"/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согласованна с ФГУП НИИД </a:t>
            </a:r>
            <a:r>
              <a:rPr lang="ru-RU" sz="1100" b="1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Роспотребнадзора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 06.07.2011г.</a:t>
            </a:r>
          </a:p>
          <a:p>
            <a:pPr algn="ctr"/>
            <a:endParaRPr lang="ru-RU" sz="1200" b="1" dirty="0" smtClean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" name="Picture 6" descr="C:\Users\Администратор\Desktop\полоса сер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7318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0131" y="685782"/>
            <a:ext cx="10687050" cy="171450"/>
          </a:xfrm>
          <a:prstGeom prst="rect">
            <a:avLst/>
          </a:prstGeom>
          <a:noFill/>
        </p:spPr>
      </p:pic>
      <p:pic>
        <p:nvPicPr>
          <p:cNvPr id="11" name="Picture 6" descr="C:\Users\Администратор\Desktop\для презентации\полоса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0131" y="6357958"/>
            <a:ext cx="10687050" cy="171450"/>
          </a:xfrm>
          <a:prstGeom prst="rect">
            <a:avLst/>
          </a:prstGeom>
          <a:noFill/>
        </p:spPr>
      </p:pic>
      <p:pic>
        <p:nvPicPr>
          <p:cNvPr id="7" name="Picture 7" descr="C:\Users\Администратор\Desktop\для презентации\лого_ДП_2Т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14290"/>
            <a:ext cx="2196705" cy="753851"/>
          </a:xfrm>
          <a:prstGeom prst="rect">
            <a:avLst/>
          </a:prstGeom>
          <a:noFill/>
        </p:spPr>
      </p:pic>
      <p:pic>
        <p:nvPicPr>
          <p:cNvPr id="16" name="Picture 5" descr="C:\Users\Администратор\Desktop\для презентации\лого_АХ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512" y="214290"/>
            <a:ext cx="1866472" cy="363064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7DF8CF89-C79C-4056-8343-4F370954B568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1406" y="6519422"/>
            <a:ext cx="1785950" cy="338578"/>
            <a:chOff x="7215206" y="6519446"/>
            <a:chExt cx="1785950" cy="422158"/>
          </a:xfrm>
        </p:grpSpPr>
        <p:sp>
          <p:nvSpPr>
            <p:cNvPr id="18" name="TextBox 17"/>
            <p:cNvSpPr txBox="1"/>
            <p:nvPr/>
          </p:nvSpPr>
          <p:spPr>
            <a:xfrm>
              <a:off x="7643834" y="6519446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в начало</a:t>
              </a:r>
            </a:p>
          </p:txBody>
        </p:sp>
        <p:sp>
          <p:nvSpPr>
            <p:cNvPr id="19" name="Управляющая кнопка: в конец 18">
              <a:hlinkClick r:id="rId7" action="ppaction://hlinksldjump" highlightClick="1"/>
            </p:cNvPr>
            <p:cNvSpPr/>
            <p:nvPr/>
          </p:nvSpPr>
          <p:spPr>
            <a:xfrm>
              <a:off x="7215206" y="6572272"/>
              <a:ext cx="1785950" cy="369332"/>
            </a:xfrm>
            <a:prstGeom prst="actionButtonEnd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F:\ПРОЕКТЫ\Роор\ПРЕЗЕНТАЦИЯ\материалы\факс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071942"/>
            <a:ext cx="120034" cy="144000"/>
          </a:xfrm>
          <a:prstGeom prst="rect">
            <a:avLst/>
          </a:prstGeom>
          <a:noFill/>
        </p:spPr>
      </p:pic>
      <p:pic>
        <p:nvPicPr>
          <p:cNvPr id="1028" name="Picture 4" descr="F:\ПРОЕКТЫ\Роор\ПРЕЗЕНТАЦИЯ\материалы\тел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071942"/>
            <a:ext cx="148023" cy="144000"/>
          </a:xfrm>
          <a:prstGeom prst="rect">
            <a:avLst/>
          </a:prstGeom>
          <a:noFill/>
        </p:spPr>
      </p:pic>
      <p:pic>
        <p:nvPicPr>
          <p:cNvPr id="2" name="Picture 6" descr="F:\ПРОЕКТЫ\Роор\ПРЕЗЕНТАЦИЯ\материалы\сот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4071942"/>
            <a:ext cx="79145" cy="144000"/>
          </a:xfrm>
          <a:prstGeom prst="rect">
            <a:avLst/>
          </a:prstGeom>
          <a:noFill/>
        </p:spPr>
      </p:pic>
      <p:pic>
        <p:nvPicPr>
          <p:cNvPr id="20" name="Picture 4" descr="F:\ПРОЕКТЫ\Роор\ПРЕЗЕНТАЦИЯ\материалы\тел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071942"/>
            <a:ext cx="148023" cy="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841</TotalTime>
  <Words>845</Words>
  <Application>Microsoft Office PowerPoint</Application>
  <PresentationFormat>Экран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135</cp:revision>
  <dcterms:created xsi:type="dcterms:W3CDTF">2012-10-06T06:43:28Z</dcterms:created>
  <dcterms:modified xsi:type="dcterms:W3CDTF">2013-03-03T06:20:58Z</dcterms:modified>
</cp:coreProperties>
</file>